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4" r:id="rId31"/>
    <p:sldId id="287" r:id="rId32"/>
    <p:sldId id="286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E87EA1-0682-47EC-84B8-4D7DA9888D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C24E9F-629B-4B5B-9E06-11729FEBA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87D3FE-4976-49C3-B0CB-8CBC3E37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9B901D-7890-43F6-9690-F22B33BE8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B48CFE-0897-4A18-A77A-0869E0702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88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6D55B3-F63B-4151-BFED-08E0902C4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832A06-38ED-4EFD-90B4-52C852ACB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D1EB64-7AD1-4D76-97D3-B60C317D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63D677-8236-4A46-838B-9946334C8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12D6D2-43DF-437B-8A91-7B5F4E19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52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59F6AB7-0094-41A0-A9FF-9700752A49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4622ADD-0243-42D4-81AC-9FD915EFE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54FFA9-070B-4BF7-89DF-22C88A3D7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1AEB8B-AF20-4033-B96B-470A693DD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4A26B0-D684-4046-8BCD-1343730F8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32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9DBAF8-BC0F-436B-B4B9-539B152A5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6D531C-9AE6-4F3A-860B-304B64BDD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76A07A-5936-4D3A-BC03-96E09DC97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AB27F9-746C-42D3-BAE3-E06DAEEC0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14DD0B-7271-473D-8160-04B8978FA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47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B98AE2-2837-48A8-A063-B1C1496C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23E8F6-C6B4-437D-BBC8-B8AFEB5CF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2B94D6-6D0A-4909-B963-EE5EDBC23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0647C0-5A24-4BA2-B593-4CC7DA9C4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82866A-9B6B-43A5-AC53-350785D33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32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2E092-4F4F-4E55-9838-55E34B24E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D50EEE-C82E-45E5-9BD2-B701E2B7F1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1D3A88B-E594-4371-A359-21A40C573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DAEAF1-BFBD-4E07-BD2E-000F50D54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E3D502-1E5C-48DB-8F04-2EA38E0AA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4A2F3D-DC72-4B97-A313-B832F360F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73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2ABC3-F716-4B66-A1CC-97B397CAB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D236F8-1EEE-4B4E-B2F2-0485BABE5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F7EA24-A31E-4FEC-AB83-7B0D7E82F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FEFA4DB-A659-4E79-8743-710B69870E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D1DA04D-8D6B-4B40-8167-3B1550A53E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1E194E3-C104-4D63-9E89-F71EF95A1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682007A-787F-454B-B1AF-AD5F8B400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27BFA14-C3C6-4E6E-8A1C-F7DDC3A08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877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F90C26-E3E7-4FB5-BFCE-5987A439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7FA9CC8-AED9-4262-8E0B-56412711F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A3979D1-A041-483E-9AEC-CAC3E1F5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976BA52-98A3-4C99-AD88-2721471C7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711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A133202-3D09-4E08-ADF2-2FA10D2A4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2B5ED6F-A2EE-4C06-94E1-8114E003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52B9947-4CC5-4C06-85B4-CBFA28FAC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332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7BB77F-47A6-459F-BD46-E8E25B2D3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928FE9-B3F4-4879-8EBE-8AAF03DC8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C5C6BC4-F1C8-44E9-9DF1-32C1B385F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88B4A5-CAA8-4267-B0E4-25047D63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B977AD-8E5D-4691-9AFD-903799881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4F2979-F5AE-44AE-B7C9-11410D265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30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87EBD4-0C15-488B-84AD-6551EBFE3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C7AF3BF-DFDC-4956-9D25-B4276A7FE4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BE9B148-6A1C-429D-BA29-534A9609F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383C34-C685-42AC-90F2-F8AA34CB8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601851-1D6B-4FB7-BEBF-F4D68A623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7B2B03-862A-4DC5-8BDC-05CF1E2FD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7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2000"/>
            <a:lum/>
          </a:blip>
          <a:srcRect/>
          <a:stretch>
            <a:fillRect t="-38000" b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CC318F-5A19-4CCB-9959-D83920118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8A11FA-F8A3-4ACF-8217-8650CE053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89A84B-A612-4038-82DE-44BAFCCAC9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F6C44-56BA-4627-8879-1C038AD63C07}" type="datetimeFigureOut">
              <a:rPr lang="ru-RU" smtClean="0"/>
              <a:t>02.09.2022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2743BE-20CD-444E-8BB0-B37DBFAD57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4CFD3C-A040-4E6D-8D79-12E450B68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ED4E7-6589-46B2-8C5F-C984595EC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00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3AF30-9E78-440B-B277-32E43EAB2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«Сущность и классификация финансовых рисков при угрозе экономической безопасности»</a:t>
            </a:r>
            <a:endParaRPr lang="ru-RU" sz="4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C9644B-7665-4859-90F6-59E52FC9C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4228" y="2996418"/>
            <a:ext cx="9509760" cy="2602524"/>
          </a:xfrm>
        </p:spPr>
        <p:txBody>
          <a:bodyPr>
            <a:normAutofit fontScale="2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ru-RU" sz="11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финансовых рисков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ru-RU" sz="11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Кредитный риск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ru-RU" sz="11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ликвидности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ru-RU" sz="11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Рыночный риск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ru-RU" sz="11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подходы к управлению финансовыми рисками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5551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BD7CE-5E97-4B7E-A3E9-B8DB883A2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6228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степени управляемости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выделяют управляемые и неуправляемые риски.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Управляемые риски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связаны с деятельностью конкретного предприятия, его стратегией поведения на рынке и внутрикорпоративной координацией процессов.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Неуправлемые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риски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макроэкономические и политические риски, а также риски, связанные с экономическим развитием контрагентов предприятия. </a:t>
            </a:r>
          </a:p>
        </p:txBody>
      </p:sp>
    </p:spTree>
    <p:extLst>
      <p:ext uri="{BB962C8B-B14F-4D97-AF65-F5344CB8AC3E}">
        <p14:creationId xmlns:p14="http://schemas.microsoft.com/office/powerpoint/2010/main" val="2743846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328C8E-9A1D-456D-96E8-C00D81245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Кредитный риск</a:t>
            </a:r>
            <a:endParaRPr lang="ru-RU" sz="6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78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C15F6E-1FE6-4E20-AA69-369B90246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67646" cy="218112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вероятность потерь вследствие неспособности предприятия выполнить свои контрактные обязательства.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Источником кредитного риска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0D25A8-90A1-473A-BB3B-2F5C4C2DE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40480"/>
            <a:ext cx="10515600" cy="23364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конкретный контрагент или заемщик; </a:t>
            </a:r>
          </a:p>
          <a:p>
            <a:pPr marL="0" indent="0">
              <a:buNone/>
            </a:pP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ссудный портфель — совокупность кредитных вложений. </a:t>
            </a:r>
          </a:p>
          <a:p>
            <a:endParaRPr lang="ru-RU" sz="4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420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07F671-8653-4731-A105-931005861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332" y="309489"/>
            <a:ext cx="10453468" cy="1381199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Причинами возникновения кредитного риска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C132C1-301E-4692-98A7-EA5D69ECB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2024" y="2841673"/>
            <a:ext cx="10101775" cy="333528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кредитоспособности, платежеспособности и финансовой устойчивости контрагента;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неблагоприятные изменения в экономике страны;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кризисные ситуации в отдельных отраслях экономики, ведущие к снижению деловой активности контрагента и др. </a:t>
            </a:r>
          </a:p>
        </p:txBody>
      </p:sp>
    </p:spTree>
    <p:extLst>
      <p:ext uri="{BB962C8B-B14F-4D97-AF65-F5344CB8AC3E}">
        <p14:creationId xmlns:p14="http://schemas.microsoft.com/office/powerpoint/2010/main" val="706043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91DEAC-ED13-4C52-BFE1-7E211DB5A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кредитного риска зависит от ряда факторов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 которым относятся: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559854-30FC-46EF-9FF6-1C9DE751D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874" y="2729131"/>
            <a:ext cx="10340926" cy="3447831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и политическая ситуация в стране;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санкции по отношению к банковскому сектору;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 деятельности организации в отдельных отраслях, чувствительных к изменениям в экономике и воздействию микро- и макроэкономических факторов;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платежеспособность, репутация организации и его взаимоотношения с контрагентами и кредиторами;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банкротство контрагента и др. 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634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0263DEF-D0CA-4623-837F-95BAB0DE2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9194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источнику проявления кредитный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классифицируют на внутренний и внешний.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Внешний кредитный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контрагента, обусловленный вероятностью объявления им дефолта и потенциальных потерь в случае наступления дефолта. </a:t>
            </a:r>
          </a:p>
        </p:txBody>
      </p:sp>
    </p:spTree>
    <p:extLst>
      <p:ext uri="{BB962C8B-B14F-4D97-AF65-F5344CB8AC3E}">
        <p14:creationId xmlns:p14="http://schemas.microsoft.com/office/powerpoint/2010/main" val="1672105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B0BD7BA-4E2E-461D-ABC8-50F7F7019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внешнего кредитного риска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входят: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AFC3AAD-CCBB-4880-849C-A3D59A4E2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контрагента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невыполнения контрагентом своих контрактных обязательств.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Страновой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возможной задержки, сокращения или полного отказа от уплаты процентных платежей и (или) основной суммы долга по причинам, связанным со страной заемщика, в которой он зарегистрирован как юридическое лицо и (или) осуществляет свою основную деятельность. 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концентрации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несбалансированного распределения средств между различными отраслями экономики, регионами и контрагентами. </a:t>
            </a:r>
          </a:p>
        </p:txBody>
      </p:sp>
    </p:spTree>
    <p:extLst>
      <p:ext uri="{BB962C8B-B14F-4D97-AF65-F5344CB8AC3E}">
        <p14:creationId xmlns:p14="http://schemas.microsoft.com/office/powerpoint/2010/main" val="1278050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A7C9D-6897-4A5E-9EBA-80FDDCA02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1" y="422031"/>
            <a:ext cx="11394830" cy="2110154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кредитный риск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кредитного продукта, обусловленный вероятностью потерь по нему вследствие невыполнения контрагентом своих контрактных обязательств. В состав внутреннего кредитного риска: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CF700F-2560-44D3-81CF-5F9546219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2185"/>
            <a:ext cx="10515600" cy="3644778"/>
          </a:xfrm>
        </p:spPr>
        <p:txBody>
          <a:bodyPr>
            <a:normAutofit lnSpcReduction="10000"/>
          </a:bodyPr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невыплаты основной суммы долга и процентов по нему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невозврата общей суммы долга и невыплаты процентов при наступлении срока погашения задолженности. 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завершения операции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невыполнения контрагентом своих контрактных обязательств в срок либо выполнения с опозданием. 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обеспечения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потерь, связанных со снижением рыночной стоимости обеспечения ссуды, невозможности вступления в права владения залогом. </a:t>
            </a:r>
          </a:p>
        </p:txBody>
      </p:sp>
    </p:spTree>
    <p:extLst>
      <p:ext uri="{BB962C8B-B14F-4D97-AF65-F5344CB8AC3E}">
        <p14:creationId xmlns:p14="http://schemas.microsoft.com/office/powerpoint/2010/main" val="3964045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8385E-EF5F-4CB0-B362-7C6909398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113" y="323557"/>
            <a:ext cx="10846191" cy="1367131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дефолта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неисполнение контрагентом в силу неспособности своих контрактных обязательств в срок и (или) в полном объеме. Он делится на: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FB9F0B-33E4-4414-A238-DD30F865D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контрагента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сопряжен с вероятностью потерь, связанных с объявлением дефолта контрагентом.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до осуществления расчетов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потерь вследствие дефолта контрагента в течение срока действия сделки, пока по ней еще не осуществлены расчеты полностью. 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расчетов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потерь, связанных с неполучением денежных средств в момент осуществления расчета по сделке из-за дефолта или недостатка ликвидных активов у контрагента.</a:t>
            </a:r>
          </a:p>
        </p:txBody>
      </p:sp>
    </p:spTree>
    <p:extLst>
      <p:ext uri="{BB962C8B-B14F-4D97-AF65-F5344CB8AC3E}">
        <p14:creationId xmlns:p14="http://schemas.microsoft.com/office/powerpoint/2010/main" val="3602105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2CE2C63-76A3-48E6-B65D-584AC29E7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06013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точки зрения дефолта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страновой риск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вероятность потерь вследствие невыполнения государством своих контрактных обязательств. Этот вид риска обусловлен спецификой страны, государственного контроля, макроэкономического регулирования и управления. </a:t>
            </a:r>
          </a:p>
        </p:txBody>
      </p:sp>
    </p:spTree>
    <p:extLst>
      <p:ext uri="{BB962C8B-B14F-4D97-AF65-F5344CB8AC3E}">
        <p14:creationId xmlns:p14="http://schemas.microsoft.com/office/powerpoint/2010/main" val="3102549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0817A20-5065-48FE-8046-AE2905CBC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9512"/>
            <a:ext cx="10515600" cy="1325563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Система финансовых рисков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749206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8135DA3-4A77-4F30-8790-23A87E3D0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51" y="365125"/>
            <a:ext cx="11591778" cy="1325563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Кредитное событие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изменение кредитоспособности и платежеспособности контрагента или кредитного качества финансового актива, наступление которого характеризуется четко определенными условиями: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460F368-88E2-4E2E-8FA3-74A983BF8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51" y="1997611"/>
            <a:ext cx="11760591" cy="4614203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ru-RU" sz="5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Банкротство, включающее в себя ликвидацию организации (за исключением слияния)</a:t>
            </a:r>
          </a:p>
          <a:p>
            <a:pPr marL="514350" indent="-514350">
              <a:buAutoNum type="arabicPeriod"/>
            </a:pPr>
            <a:r>
              <a:rPr lang="ru-RU" sz="5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Досрочное наступление срока исполнения обязательства, которое означает объявление дефолта</a:t>
            </a:r>
          </a:p>
          <a:p>
            <a:pPr marL="514350" indent="-514350">
              <a:buAutoNum type="arabicPeriod"/>
            </a:pPr>
            <a:r>
              <a:rPr lang="ru-RU" sz="5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Дефолт по обязательству, или кросс-дефолт, который означает объявление дефолта</a:t>
            </a:r>
          </a:p>
          <a:p>
            <a:pPr marL="514350" indent="-514350">
              <a:buAutoNum type="arabicPeriod"/>
            </a:pPr>
            <a:r>
              <a:rPr lang="ru-RU" sz="5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Неплатежеспособность</a:t>
            </a:r>
          </a:p>
          <a:p>
            <a:pPr marL="514350" indent="-514350">
              <a:buAutoNum type="arabicPeriod"/>
            </a:pPr>
            <a:r>
              <a:rPr lang="ru-RU" sz="5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 или мораторий, при котором контрагент отказывается от выполнения своих обязательств или оспаривает юридическую силу обязательства. </a:t>
            </a:r>
          </a:p>
          <a:p>
            <a:pPr marL="514350" indent="-514350">
              <a:buAutoNum type="arabicPeriod"/>
            </a:pPr>
            <a:r>
              <a:rPr lang="ru-RU" sz="5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Реструктуризация задолженности</a:t>
            </a:r>
          </a:p>
          <a:p>
            <a:pPr marL="514350" indent="-514350">
              <a:buAutoNum type="arabicPeriod"/>
            </a:pPr>
            <a:r>
              <a:rPr lang="ru-RU" sz="5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Понижение или отзыв рейтинговым агентством кредитного рейтинга контрагента</a:t>
            </a:r>
          </a:p>
          <a:p>
            <a:pPr marL="514350" indent="-514350">
              <a:buAutoNum type="arabicPeriod"/>
            </a:pPr>
            <a:r>
              <a:rPr lang="ru-RU" sz="5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Неконвертируемость валюты, вызванная введенными государством ограничениями. </a:t>
            </a:r>
          </a:p>
          <a:p>
            <a:pPr marL="514350" indent="-514350">
              <a:buAutoNum type="arabicPeriod"/>
            </a:pPr>
            <a:r>
              <a:rPr lang="ru-RU" sz="5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государственных органов, ставящие под угрозу юридическую силу выполнения обязательства. </a:t>
            </a:r>
          </a:p>
        </p:txBody>
      </p:sp>
    </p:spTree>
    <p:extLst>
      <p:ext uri="{BB962C8B-B14F-4D97-AF65-F5344CB8AC3E}">
        <p14:creationId xmlns:p14="http://schemas.microsoft.com/office/powerpoint/2010/main" val="2217893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C04D80B-B051-4ED4-91B7-62F7FD531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978" y="253218"/>
            <a:ext cx="10734822" cy="634453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и управление кредитными рисками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зависят от характера происходящих процессов в финансовой сфере и факторов, влияющих на эти процессы. 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кредитного риска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осуществлялась посредством установления номинальной стоимости ссуды с использованием определенного коэффициента, определяющего необходимый размер капитала, резервируемого против кредитного риска. Недостаток этого метода заключается в том, что он не учитывает различия в вероятности дефолта.</a:t>
            </a:r>
          </a:p>
        </p:txBody>
      </p:sp>
    </p:spTree>
    <p:extLst>
      <p:ext uri="{BB962C8B-B14F-4D97-AF65-F5344CB8AC3E}">
        <p14:creationId xmlns:p14="http://schemas.microsoft.com/office/powerpoint/2010/main" val="34349399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BCC6D1-2AB2-498D-97A9-4099A549D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216" y="2766218"/>
            <a:ext cx="10515600" cy="1325563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Риск ликвидности</a:t>
            </a:r>
            <a:endParaRPr lang="ru-RU" sz="6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1460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78391B3-21F9-41C3-9B8E-E07CC64F9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2635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ликвидности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снижение уровня ликвидности оборотных активов, порождающее разбалансированность денежных потоков предприятия во времени. </a:t>
            </a:r>
          </a:p>
        </p:txBody>
      </p:sp>
    </p:spTree>
    <p:extLst>
      <p:ext uri="{BB962C8B-B14F-4D97-AF65-F5344CB8AC3E}">
        <p14:creationId xmlns:p14="http://schemas.microsoft.com/office/powerpoint/2010/main" val="2493260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50A052B-221C-43E8-94D9-61FE7C547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8634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ликвидности классифицируют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два вида: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98F717-D43C-4055-96A3-C962812A2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874" y="3319975"/>
            <a:ext cx="10340926" cy="1325563"/>
          </a:xfrm>
        </p:spPr>
        <p:txBody>
          <a:bodyPr/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рыночной ликвидности;</a:t>
            </a:r>
          </a:p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балансовой ликвидности. 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60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952F578-861F-47A1-AF52-AD90CEA31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4998"/>
          </a:xfrm>
        </p:spPr>
        <p:txBody>
          <a:bodyPr/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рыночной ликвидности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вероятность потерь, связанных с отсутствием возможности покупки или продажи определенных активов в определенном объеме за достаточно короткий период времени по приемлемой рыночной стоимости в связи с ухудшением деловой активности и конъюнктуры рынка.</a:t>
            </a:r>
          </a:p>
        </p:txBody>
      </p:sp>
    </p:spTree>
    <p:extLst>
      <p:ext uri="{BB962C8B-B14F-4D97-AF65-F5344CB8AC3E}">
        <p14:creationId xmlns:p14="http://schemas.microsoft.com/office/powerpoint/2010/main" val="480958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456189F-DA60-4459-A77B-8B5FB070D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рыночной ликвидности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две составляющие: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E29737-602C-4AFB-AE86-64D7052B6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6196" cy="4351338"/>
          </a:xfrm>
        </p:spPr>
        <p:txBody>
          <a:bodyPr>
            <a:normAutofit/>
          </a:bodyPr>
          <a:lstStyle/>
          <a:p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Объективная составляющая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носит идентичный характер для всех участников рынка, которые не могут на нее влиять, и определяется параметрами ликвидности рынка (ценовой спред; вязкость рынка; глубина рынка; способность к восстановлению рынка).</a:t>
            </a:r>
          </a:p>
          <a:p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Субъективная составляющая риска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рыночной ликвидности определяется для каждого предприятия индивидуально и зависит от его позиции на рынке.</a:t>
            </a:r>
          </a:p>
        </p:txBody>
      </p:sp>
    </p:spTree>
    <p:extLst>
      <p:ext uri="{BB962C8B-B14F-4D97-AF65-F5344CB8AC3E}">
        <p14:creationId xmlns:p14="http://schemas.microsoft.com/office/powerpoint/2010/main" val="27323906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BC48ABC-5A5D-4282-A0CE-3FF3ADA23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88893"/>
          </a:xfrm>
        </p:spPr>
        <p:txBody>
          <a:bodyPr/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балансовой ликвидности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вероятность потерь, связанных с невозможностью выполнения контрактных обязательств контрагентом в связи с временным отсутствием ликвидных активов или денежных средств. </a:t>
            </a:r>
          </a:p>
        </p:txBody>
      </p:sp>
    </p:spTree>
    <p:extLst>
      <p:ext uri="{BB962C8B-B14F-4D97-AF65-F5344CB8AC3E}">
        <p14:creationId xmlns:p14="http://schemas.microsoft.com/office/powerpoint/2010/main" val="2035916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105EB41-7E0A-448A-835D-EB94524ED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балансовой ликвидности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основным видом риска ликвидности и классифицируется на три вида: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9CA713-8F27-468B-8A94-E9473BDD9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55741"/>
            <a:ext cx="10515600" cy="3321221"/>
          </a:xfrm>
        </p:spPr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невыполнения организацией своих контрактных обязательств. 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изменения мнения участников рынка о платежеспособности организации и соответствующего пересмотра отношений с ним.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несбалансированной структуры движения денежных средств. </a:t>
            </a:r>
          </a:p>
        </p:txBody>
      </p:sp>
    </p:spTree>
    <p:extLst>
      <p:ext uri="{BB962C8B-B14F-4D97-AF65-F5344CB8AC3E}">
        <p14:creationId xmlns:p14="http://schemas.microsoft.com/office/powerpoint/2010/main" val="10177277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2D125AA-5E19-4F6C-9664-D211495FD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644" y="2278332"/>
            <a:ext cx="10515600" cy="1325563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Рыночный риск</a:t>
            </a:r>
            <a:endParaRPr lang="ru-RU" sz="6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543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7AA20A-DF82-4D8F-B3B3-A85777F16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68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экономическая категория, представляющая собой возможность совершения события, которое может повлечь за собой три экономических результата: отрицательный (ущерб, убыток), нулевой и положительный (выгода, прибыль).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3264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66CF48-9979-4F68-A17B-DD6B12C93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025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Рыночный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 возможных потерь по открытым позициям в результате негативной динамики рыночных факторов. </a:t>
            </a:r>
          </a:p>
        </p:txBody>
      </p:sp>
    </p:spTree>
    <p:extLst>
      <p:ext uri="{BB962C8B-B14F-4D97-AF65-F5344CB8AC3E}">
        <p14:creationId xmlns:p14="http://schemas.microsoft.com/office/powerpoint/2010/main" val="33473079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1C799EC-B01D-41C5-B626-4661FABDA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157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источнику проявления, или сегментам рынка, рыночные риски классифицируют на следующие основные виды: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1A1C92B-6D15-4FB7-BCBF-A0C62FB5F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080825"/>
            <a:ext cx="10515601" cy="3096138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процентный риск;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фондовый	риск,	или ценовые риски рынка акций;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валютный риск;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товарный риск, или ценовые риски товарных рынков.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8639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65952B2E-3556-4D30-9049-A4E9B4741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140676"/>
            <a:ext cx="11633982" cy="6611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Процентный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вероятностный показатель возможных потерь, являющихся результатом изменений процентных ставок или стоимости процентных активов. Процентный риск классифицируют на три вида: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переоценки (или	риск	временного разрыва);	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базисный риск (или базовый риск);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изменения кривой доходности. 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факторами,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оказывающими влияние на уровень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процентного риска,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стабильность экономического развития в стране;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нестабильность рыночной конъюнктуры и др.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основным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критериям анализа уровня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процентного риска относятся: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и перспективы развития экономики страны;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организации своевременно и эффективно реагировать на изменения рыночной конъюнктуры и др. 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5169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B4DA4-6D6C-4623-B599-9DC867426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365125"/>
            <a:ext cx="10988040" cy="2951016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Фондовый риск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вероятностный показатель возможных потерь, являющихся результатом изменения стоимости акций. 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уровень фондового риска оказывают влияние следующие факторы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CFDA2A-BC2B-4AC7-9A9E-F0195404E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3541859"/>
            <a:ext cx="10988040" cy="25775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фундаментальные;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технические;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изменение финансового состояния эмитента акций;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краткосрочные неожиданные природные. 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2341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4F665D-F1F6-4A90-B4B4-FDE4AB3E5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450" y="365125"/>
            <a:ext cx="10636349" cy="2293669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Валютный риск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вероятностный показатель возможных потерь, являющихся результатом отрицательного изменения стоимости активов в связи с изменением курса одной валюты по отношению к другой. </a:t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Валютный риск классифицируют на три вида: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A0331B-FB6E-44DE-BBBC-DC78E43F4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452" y="2827605"/>
            <a:ext cx="10636348" cy="3868617"/>
          </a:xfrm>
        </p:spPr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Операционный валютный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влияние изменения валютного курса на кредиторскую и дебиторскую задолженность предприятия.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возникает при заключении соглашений на осуществление платежей или получение средств в иностранной валюте, которые будут иметь место в какой-то момент времени в будущем. 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Трансляционный валютный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возникает при переоценке валютных счетов или операций в национальную валюту. </a:t>
            </a:r>
          </a:p>
        </p:txBody>
      </p:sp>
    </p:spTree>
    <p:extLst>
      <p:ext uri="{BB962C8B-B14F-4D97-AF65-F5344CB8AC3E}">
        <p14:creationId xmlns:p14="http://schemas.microsoft.com/office/powerpoint/2010/main" val="37466379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4A88F-2BE4-475F-A7FA-6D3AD5956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Трансляционный валютный риск возникает в следующих случаях: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9ED1CA-29CC-4CCC-ABD4-30D6FC2BF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874" y="2827605"/>
            <a:ext cx="10340926" cy="3349357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общей оценки эффективности организации, включая отделения и филиалы в других странах;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составлении консолидированного баланса;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пересчет налогов в валюте страны местонахождения материнской компании.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248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7AFC2B9-CD90-4315-996F-7F67EAF76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5337"/>
          </a:xfrm>
        </p:spPr>
        <p:txBody>
          <a:bodyPr/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валютный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выражается в неблагоприятном воздействии изменений валютного курса на экономическое положение страны в долгосрочном плане или на экономическое положение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1997799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D8DCEFC-A836-4E28-AD24-A2C8F7F0A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9683" cy="2743835"/>
          </a:xfrm>
        </p:spPr>
        <p:txBody>
          <a:bodyPr>
            <a:noAutofit/>
          </a:bodyPr>
          <a:lstStyle/>
          <a:p>
            <a:r>
              <a:rPr lang="ru-RU" sz="36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риск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возникает, если компания планирует в перспективе проводить торговые операции. Последствия подверженности экономическому риску заключаются в следующем: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795211-C3EB-4167-81A0-4C411A2EA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52247"/>
            <a:ext cx="10515600" cy="2065341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прибыли по будущим операциям;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определенной части ценовой конкурентоспособности в сравнении с иностранными производителями.</a:t>
            </a:r>
          </a:p>
        </p:txBody>
      </p:sp>
    </p:spTree>
    <p:extLst>
      <p:ext uri="{BB962C8B-B14F-4D97-AF65-F5344CB8AC3E}">
        <p14:creationId xmlns:p14="http://schemas.microsoft.com/office/powerpoint/2010/main" val="17582166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C3F5D93-5090-4AA9-96FD-1D8685F3C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9352"/>
            <a:ext cx="10515600" cy="2659430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вероятностный показатель возможных потерь, являющихся результатом изменения стоимости товаров на товарных рынках. </a:t>
            </a:r>
          </a:p>
        </p:txBody>
      </p:sp>
    </p:spTree>
    <p:extLst>
      <p:ext uri="{BB962C8B-B14F-4D97-AF65-F5344CB8AC3E}">
        <p14:creationId xmlns:p14="http://schemas.microsoft.com/office/powerpoint/2010/main" val="20470905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9DB4B4F-1554-4BD7-AEA2-66F9A88B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Рыночные риски могут принимать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две формы: абсолютную и относительную.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7ABF94-98A5-4F22-BB94-5AB441604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6417"/>
            <a:ext cx="10515600" cy="3180545"/>
          </a:xfrm>
        </p:spPr>
        <p:txBody>
          <a:bodyPr>
            <a:normAutofit/>
          </a:bodyPr>
          <a:lstStyle/>
          <a:p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Абсолютный риск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измеряется в потенциальных потерях, выражающихся в денежной форме. </a:t>
            </a:r>
          </a:p>
          <a:p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Относительный риск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измеряется относительно исходного индекса. 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414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4C8EDF-2F5D-4AFF-862E-B1678DE9F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68721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субъективно-объективная категория.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Субъективная сторона риска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заключается в принятии определенных стратегических решений и расчете вероятности их результата.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Объективная сторона риска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качественно-количественное выражение возможных проявлений риска и их последствий. </a:t>
            </a:r>
          </a:p>
        </p:txBody>
      </p:sp>
    </p:spTree>
    <p:extLst>
      <p:ext uri="{BB962C8B-B14F-4D97-AF65-F5344CB8AC3E}">
        <p14:creationId xmlns:p14="http://schemas.microsoft.com/office/powerpoint/2010/main" val="4726902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62DB38F-B133-4083-94E0-441D3B6AC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32623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волатильности финансовых индикаторов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т.е. изменчивости, представляет собой стандартное отклонение от ожидаемой доходности.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показателя чувствительности организации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осуществлять контроль за уровнем рыночных рисков.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Линейная чувствительность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определяется по-разному для различных финансовых инструментов.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11013023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F7A645-48E7-4E23-9BF5-158271E22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387" y="2644091"/>
            <a:ext cx="10515600" cy="2504684"/>
          </a:xfrm>
        </p:spPr>
        <p:txBody>
          <a:bodyPr>
            <a:noAutofit/>
          </a:bodyPr>
          <a:lstStyle/>
          <a:p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Общие подходы к управлению финансовыми рисками</a:t>
            </a:r>
            <a:endParaRPr lang="ru-RU" sz="6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1857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1BE777-4609-4309-9F37-2E34A7A1B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9194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управления финансовыми рисками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или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риск-менеджмента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представляет собой комплекс мероприятий, направленных на выявление, определение всех видов финансовых рисков, которым подвергается организация в процессе своей хозяйственной деятельности, осуществление их количественной оценки и определение способов по их управлению и минимизации.</a:t>
            </a:r>
          </a:p>
        </p:txBody>
      </p:sp>
    </p:spTree>
    <p:extLst>
      <p:ext uri="{BB962C8B-B14F-4D97-AF65-F5344CB8AC3E}">
        <p14:creationId xmlns:p14="http://schemas.microsoft.com/office/powerpoint/2010/main" val="39099251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AACAD68-5EED-4124-9DBC-0E8899519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10" y="126609"/>
            <a:ext cx="10748889" cy="2532185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риск-менеджмент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назвать инструментом стратегического управления и оптимизации деятельности организации с учетом эффективного распределения капитала в условиях риска. Предпосылками развития индустрии финансового риск-менеджмента явились: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B32E481-EB7D-490E-AB0C-FBC9A76EF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" y="3429000"/>
            <a:ext cx="10917702" cy="274796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глобализация финансовых рынков;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тенденция дерегулирования финансовых рынков;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международной конкуренции;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волатильности на финансовых рынках;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интенсивности и масштабов дефолтов и др.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5233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D61D7-0DDC-4375-86B1-11A8E9A86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целями системы финансового риск-менеджмента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EAF8DF-4F4B-4D3F-B614-BD8CB76F9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3372"/>
            <a:ext cx="10515600" cy="3813591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деятельности организации при стратегическом управлении в условиях риска;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поставленных целей с учетом выбранной и утвержденной стратегии;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комплексный подход при принятии стратегических решений.</a:t>
            </a:r>
          </a:p>
        </p:txBody>
      </p:sp>
    </p:spTree>
    <p:extLst>
      <p:ext uri="{BB962C8B-B14F-4D97-AF65-F5344CB8AC3E}">
        <p14:creationId xmlns:p14="http://schemas.microsoft.com/office/powerpoint/2010/main" val="22626493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B536B5-E280-42D9-BEFE-88A1DF5FE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410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системы управления финансовыми рисками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состоят в осуществлении следующих мероприятий: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313900-3A2C-4997-BA81-FF00ED515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24553"/>
            <a:ext cx="10515600" cy="3152409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потенциальных финансовых рисков, их оценка и принятие мер по их предотвращению и минимизации;</a:t>
            </a:r>
          </a:p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 возникновения финансовых рисков на основе их систематической оценки и управления и др.</a:t>
            </a:r>
          </a:p>
        </p:txBody>
      </p:sp>
    </p:spTree>
    <p:extLst>
      <p:ext uri="{BB962C8B-B14F-4D97-AF65-F5344CB8AC3E}">
        <p14:creationId xmlns:p14="http://schemas.microsoft.com/office/powerpoint/2010/main" val="33442203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7C86A-ABB5-4DA5-BF97-FC8731E2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08" y="365125"/>
            <a:ext cx="10791092" cy="2068586"/>
          </a:xfrm>
        </p:spPr>
        <p:txBody>
          <a:bodyPr>
            <a:noAutofit/>
          </a:bodyPr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 в систему финансового риск-менеджмента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входят три основных элемента: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4FAE6D-5D47-49F5-81EA-6FD216F7D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2771335"/>
            <a:ext cx="10791092" cy="3405628"/>
          </a:xfrm>
        </p:spPr>
        <p:txBody>
          <a:bodyPr>
            <a:normAutofit/>
          </a:bodyPr>
          <a:lstStyle/>
          <a:p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управления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риск-менеджер или департамент по управлению финансовыми рисками,</a:t>
            </a:r>
          </a:p>
          <a:p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управления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финансовый риск, </a:t>
            </a:r>
          </a:p>
          <a:p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важную роль играет качество </a:t>
            </a:r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информации.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213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6072B6B-55F6-448B-A1DF-E86C4B7AD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02961"/>
          </a:xfrm>
        </p:spPr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функциям объекта управления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относятся: разрешение финансового риска, рисковых вложений, работа по снижению величины риска.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функции субъекта управления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входят: прогнозирование, организация, регулирование, координация, стимулирование, контроль.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5465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DD03D-7A77-41F8-897D-DD7C9003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718" y="365125"/>
            <a:ext cx="10609082" cy="6204487"/>
          </a:xfrm>
        </p:spPr>
        <p:txBody>
          <a:bodyPr>
            <a:noAutofit/>
          </a:bodyPr>
          <a:lstStyle/>
          <a:p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системы управления финансовыми рисками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 следующим образом. Информация различного рода и характера поступает к риск-менеджеру, т.е. субъекту управления. 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Риск-менеджер на основе анализа данной информации выполняет оценку потенциального уровня риска. 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Далее на основе полученных оценок по объекту управления принимаются стратегические и финансовые решения в отношении дальнейшей деятельности организации. 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56499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84B5B7-2670-46E0-9AFD-066FFB63D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437" y="365125"/>
            <a:ext cx="10847363" cy="6148217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риск-менеджмент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непрерывный динамический процесс, осуществляемый на постоянной основе на уровне всего предприятия для принятия стратегического решения по дальнейшей деятельности в целях обеспечения выживаемости в условиях конкуренции, повышения рыночной стоимости и поддержания стабильности функционирования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201740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2A58AE-0907-4E1B-9CF6-362EFB0F3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5337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риски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играют наиболее значимую роль в общем «портфеле рисков» предприятия из-за возрастания степени их влияния на результаты финансовой деятельности и финансовую стабильность предприятия в целом. </a:t>
            </a:r>
          </a:p>
        </p:txBody>
      </p:sp>
    </p:spTree>
    <p:extLst>
      <p:ext uri="{BB962C8B-B14F-4D97-AF65-F5344CB8AC3E}">
        <p14:creationId xmlns:p14="http://schemas.microsoft.com/office/powerpoint/2010/main" val="25032266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D40863-D8AE-4B56-AB6E-C50D90ADE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90420"/>
          </a:xfrm>
        </p:spPr>
        <p:txBody>
          <a:bodyPr/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финансового риск-менеджмента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организованная последовательность действий, включающая в себя идентификацию финансовых рисков, оценку финансовых рисков, выбор стратегии и инструментов управления, а также мониторинг.</a:t>
            </a:r>
          </a:p>
        </p:txBody>
      </p:sp>
    </p:spTree>
    <p:extLst>
      <p:ext uri="{BB962C8B-B14F-4D97-AF65-F5344CB8AC3E}">
        <p14:creationId xmlns:p14="http://schemas.microsoft.com/office/powerpoint/2010/main" val="689694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37953D-DC3F-4643-9906-23358B8A9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77878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процесса управления финансовыми рисками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определяется классификацией финансовых рисков. Классификация позволяет определить место каждого вида риска в системе финансового риск-менеджмента, а также создает возможность для эффективной оценки и управления риском. Каждому виду риска соответствует определенный комплекс мер по оценке и управлению. </a:t>
            </a:r>
          </a:p>
        </p:txBody>
      </p:sp>
    </p:spTree>
    <p:extLst>
      <p:ext uri="{BB962C8B-B14F-4D97-AF65-F5344CB8AC3E}">
        <p14:creationId xmlns:p14="http://schemas.microsoft.com/office/powerpoint/2010/main" val="2352526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6D119D-0A21-4C25-8B36-954A0A2F0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18555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Ведущие мировые профессиональные ассоциации, объединения и деятели в области финансового риск-менеджмента, Базельский комитет выделяют основные и наиболее значимые виды финансовых рисков, которыми являются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кредитные, рыночные и риск ликвидности.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444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775DEB-5722-456E-92CF-7972325C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9042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сфере возникновения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различают внутренние и внешние риски.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риски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несистематические риски, связанные со спецификой деятельности предприятия, его капиталом.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 риски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систематические риски, обусловленные изменениями, происходящими во внешней среде, реакцией рынка на определенные события или явления.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404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CFEDD8-76E5-4288-82D1-2D35AA365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32623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возможности измерения риски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подразделяют на измеримые и неизмеримые.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измеримым рискам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 кредитный и рыночный риски, а к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неизмеримым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риск бизнес-события, бухгалтерские, налоговые и, частично, риски ликвидности.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2058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2082</Words>
  <Application>Microsoft Office PowerPoint</Application>
  <PresentationFormat>Широкоэкранный</PresentationFormat>
  <Paragraphs>130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5" baseType="lpstr">
      <vt:lpstr>Arial</vt:lpstr>
      <vt:lpstr>Calibri</vt:lpstr>
      <vt:lpstr>Calibri Light</vt:lpstr>
      <vt:lpstr>Times New Roman</vt:lpstr>
      <vt:lpstr>Тема Office</vt:lpstr>
      <vt:lpstr>«Сущность и классификация финансовых рисков при угрозе экономической безопасности»</vt:lpstr>
      <vt:lpstr>1. Система финансовых рисков</vt:lpstr>
      <vt:lpstr>Риск — экономическая категория, представляющая собой возможность совершения события, которое может повлечь за собой три экономических результата: отрицательный (ущерб, убыток), нулевой и положительный (выгода, прибыль).  </vt:lpstr>
      <vt:lpstr>Риск — субъективно-объективная категория. Субъективная сторона риска заключается в принятии определенных стратегических решений и расчете вероятности их результата. Объективная сторона риска — это качественно-количественное выражение возможных проявлений риска и их последствий. </vt:lpstr>
      <vt:lpstr>Финансовые риски играют наиболее значимую роль в общем «портфеле рисков» предприятия из-за возрастания степени их влияния на результаты финансовой деятельности и финансовую стабильность предприятия в целом. </vt:lpstr>
      <vt:lpstr>Эффективность процесса управления финансовыми рисками определяется классификацией финансовых рисков. Классификация позволяет определить место каждого вида риска в системе финансового риск-менеджмента, а также создает возможность для эффективной оценки и управления риском. Каждому виду риска соответствует определенный комплекс мер по оценке и управлению. </vt:lpstr>
      <vt:lpstr>Ведущие мировые профессиональные ассоциации, объединения и деятели в области финансового риск-менеджмента, Базельский комитет выделяют основные и наиболее значимые виды финансовых рисков, которыми являются кредитные, рыночные и риск ликвидности.</vt:lpstr>
      <vt:lpstr>По сфере возникновения различают внутренние и внешние риски. Внутренние риски — это несистематические риски, связанные со спецификой деятельности предприятия, его капиталом. Внешние риски — это систематические риски, обусловленные изменениями, происходящими во внешней среде, реакцией рынка на определенные события или явления.  </vt:lpstr>
      <vt:lpstr>По возможности измерения риски подразделяют на измеримые и неизмеримые. К измеримым рискам относят кредитный и рыночный риски, а к неизмеримым — риск бизнес-события, бухгалтерские, налоговые и, частично, риски ликвидности.  </vt:lpstr>
      <vt:lpstr>По степени управляемости выделяют управляемые и неуправляемые риски. Управляемые риски связаны с деятельностью конкретного предприятия, его стратегией поведения на рынке и внутрикорпоративной координацией процессов.  Неуправлемые риски — это макроэкономические и политические риски, а также риски, связанные с экономическим развитием контрагентов предприятия. </vt:lpstr>
      <vt:lpstr>2. Кредитный риск</vt:lpstr>
      <vt:lpstr>Кредитный риск — это вероятность потерь вследствие неспособности предприятия выполнить свои контрактные обязательства.  Источником кредитного риска являются: </vt:lpstr>
      <vt:lpstr>Причинами возникновения кредитного риска являются: </vt:lpstr>
      <vt:lpstr>Возникновение кредитного риска зависит от ряда факторов, к которым относятся: </vt:lpstr>
      <vt:lpstr>По источнику проявления кредитный риск классифицируют на внутренний и внешний.  Внешний кредитный риск — это риск контрагента, обусловленный вероятностью объявления им дефолта и потенциальных потерь в случае наступления дефолта. </vt:lpstr>
      <vt:lpstr>В состав внешнего кредитного риска входят:</vt:lpstr>
      <vt:lpstr>Внутренний кредитный риск — это риск кредитного продукта, обусловленный вероятностью потерь по нему вследствие невыполнения контрагентом своих контрактных обязательств. В состав внутреннего кредитного риска:</vt:lpstr>
      <vt:lpstr>Риск дефолта — это неисполнение контрагентом в силу неспособности своих контрактных обязательств в срок и (или) в полном объеме. Он делится на:</vt:lpstr>
      <vt:lpstr>С точки зрения дефолта страновой риск — это вероятность потерь вследствие невыполнения государством своих контрактных обязательств. Этот вид риска обусловлен спецификой страны, государственного контроля, макроэкономического регулирования и управления. </vt:lpstr>
      <vt:lpstr>Кредитное событие — это изменение кредитоспособности и платежеспособности контрагента или кредитного качества финансового актива, наступление которого характеризуется четко определенными условиями:</vt:lpstr>
      <vt:lpstr>Оценка и управление кредитными рисками зависят от характера происходящих процессов в финансовой сфере и факторов, влияющих на эти процессы.  Оценка кредитного риска осуществлялась посредством установления номинальной стоимости ссуды с использованием определенного коэффициента, определяющего необходимый размер капитала, резервируемого против кредитного риска. Недостаток этого метода заключается в том, что он не учитывает различия в вероятности дефолта.</vt:lpstr>
      <vt:lpstr>3. Риск ликвидности</vt:lpstr>
      <vt:lpstr>Риск ликвидности представляет собой снижение уровня ликвидности оборотных активов, порождающее разбалансированность денежных потоков предприятия во времени. </vt:lpstr>
      <vt:lpstr>Риск ликвидности классифицируют на два вида:</vt:lpstr>
      <vt:lpstr>Риск рыночной ликвидности представляет собой вероятность потерь, связанных с отсутствием возможности покупки или продажи определенных активов в определенном объеме за достаточно короткий период времени по приемлемой рыночной стоимости в связи с ухудшением деловой активности и конъюнктуры рынка.</vt:lpstr>
      <vt:lpstr>Риск рыночной ликвидности включает в себя две составляющие: </vt:lpstr>
      <vt:lpstr>Риск балансовой ликвидности представляет собой вероятность потерь, связанных с невозможностью выполнения контрактных обязательств контрагентом в связи с временным отсутствием ликвидных активов или денежных средств. </vt:lpstr>
      <vt:lpstr>Риск балансовой ликвидности является основным видом риска ликвидности и классифицируется на три вида: </vt:lpstr>
      <vt:lpstr>4. Рыночный риск</vt:lpstr>
      <vt:lpstr>Рыночный риск — это риск возможных потерь по открытым позициям в результате негативной динамики рыночных факторов. </vt:lpstr>
      <vt:lpstr>По источнику проявления, или сегментам рынка, рыночные риски классифицируют на следующие основные виды:  </vt:lpstr>
      <vt:lpstr>Презентация PowerPoint</vt:lpstr>
      <vt:lpstr>Фондовый риск — это вероятностный показатель возможных потерь, являющихся результатом изменения стоимости акций.  На уровень фондового риска оказывают влияние следующие факторы: </vt:lpstr>
      <vt:lpstr>Валютный риск — это вероятностный показатель возможных потерь, являющихся результатом отрицательного изменения стоимости активов в связи с изменением курса одной валюты по отношению к другой.  Валютный риск классифицируют на три вида:</vt:lpstr>
      <vt:lpstr>Трансляционный валютный риск возникает в следующих случаях: </vt:lpstr>
      <vt:lpstr>Экономический валютный риск выражается в неблагоприятном воздействии изменений валютного курса на экономическое положение страны в долгосрочном плане или на экономическое положение организации.</vt:lpstr>
      <vt:lpstr>Экономический риск возникает, если компания планирует в перспективе проводить торговые операции. Последствия подверженности экономическому риску заключаются в следующем:</vt:lpstr>
      <vt:lpstr>Товарный риск — это вероятностный показатель возможных потерь, являющихся результатом изменения стоимости товаров на товарных рынках. </vt:lpstr>
      <vt:lpstr>Рыночные риски могут принимать две формы: абсолютную и относительную. </vt:lpstr>
      <vt:lpstr>Показатель волатильности финансовых индикаторов, т.е. изменчивости, представляет собой стандартное отклонение от ожидаемой доходности. С помощью показателя чувствительности организации могут осуществлять контроль за уровнем рыночных рисков. Линейная чувствительность определяется по-разному для различных финансовых инструментов.</vt:lpstr>
      <vt:lpstr>5. Общие подходы к управлению финансовыми рисками</vt:lpstr>
      <vt:lpstr>Система управления финансовыми рисками, или финансового риск-менеджмента, представляет собой комплекс мероприятий, направленных на выявление, определение всех видов финансовых рисков, которым подвергается организация в процессе своей хозяйственной деятельности, осуществление их количественной оценки и определение способов по их управлению и минимизации.</vt:lpstr>
      <vt:lpstr>Финансовый риск-менеджмент можно назвать инструментом стратегического управления и оптимизации деятельности организации с учетом эффективного распределения капитала в условиях риска. Предпосылками развития индустрии финансового риск-менеджмента явились:</vt:lpstr>
      <vt:lpstr>Основными целями системы финансового риск-менеджмента являются: </vt:lpstr>
      <vt:lpstr>Задачи системы управления финансовыми рисками состоят в осуществлении следующих мероприятий: </vt:lpstr>
      <vt:lpstr>Структурно в систему финансового риск-менеджмента входят три основных элемента:</vt:lpstr>
      <vt:lpstr>К функциям объекта управления относятся: разрешение финансового риска, рисковых вложений, работа по снижению величины риска.  В функции субъекта управления входят: прогнозирование, организация, регулирование, координация, стимулирование, контроль.  </vt:lpstr>
      <vt:lpstr>Работа системы управления финансовыми рисками осуществляется следующим образом. Информация различного рода и характера поступает к риск-менеджеру, т.е. субъекту управления.  Риск-менеджер на основе анализа данной информации выполняет оценку потенциального уровня риска.  Далее на основе полученных оценок по объекту управления принимаются стратегические и финансовые решения в отношении дальнейшей деятельности организации.  </vt:lpstr>
      <vt:lpstr>Финансовый риск-менеджмент — это непрерывный динамический процесс, осуществляемый на постоянной основе на уровне всего предприятия для принятия стратегического решения по дальнейшей деятельности в целях обеспечения выживаемости в условиях конкуренции, повышения рыночной стоимости и поддержания стабильности функционирования организации.</vt:lpstr>
      <vt:lpstr>Процесс финансового риск-менеджмента — это организованная последовательность действий, включающая в себя идентификацию финансовых рисков, оценку финансовых рисков, выбор стратегии и инструментов управления, а также мониторинг.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«Сущность и классификация финансовых рисков при угрозе экономической безопасности»</dc:title>
  <dc:creator>Людмила Латышева</dc:creator>
  <cp:lastModifiedBy>Людмила Латышева</cp:lastModifiedBy>
  <cp:revision>47</cp:revision>
  <dcterms:created xsi:type="dcterms:W3CDTF">2019-09-01T18:25:08Z</dcterms:created>
  <dcterms:modified xsi:type="dcterms:W3CDTF">2022-09-02T06:25:34Z</dcterms:modified>
</cp:coreProperties>
</file>